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60" r:id="rId8"/>
    <p:sldId id="261" r:id="rId9"/>
    <p:sldId id="276" r:id="rId10"/>
    <p:sldId id="278" r:id="rId11"/>
    <p:sldId id="277" r:id="rId12"/>
    <p:sldId id="279" r:id="rId13"/>
    <p:sldId id="289" r:id="rId14"/>
    <p:sldId id="290" r:id="rId15"/>
    <p:sldId id="264" r:id="rId16"/>
    <p:sldId id="265" r:id="rId17"/>
    <p:sldId id="291" r:id="rId18"/>
    <p:sldId id="292" r:id="rId19"/>
    <p:sldId id="293" r:id="rId20"/>
    <p:sldId id="294" r:id="rId21"/>
    <p:sldId id="295" r:id="rId22"/>
    <p:sldId id="296" r:id="rId23"/>
    <p:sldId id="280" r:id="rId24"/>
    <p:sldId id="297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1B89B5"/>
    <a:srgbClr val="336699"/>
    <a:srgbClr val="195B7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8501" autoAdjust="0"/>
  </p:normalViewPr>
  <p:slideViewPr>
    <p:cSldViewPr>
      <p:cViewPr>
        <p:scale>
          <a:sx n="63" d="100"/>
          <a:sy n="63" d="100"/>
        </p:scale>
        <p:origin x="-73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446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11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72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7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1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14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1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3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4702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9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98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79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06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0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78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66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5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4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9165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1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3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85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52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8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71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80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2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87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285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20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4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77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54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52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69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44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70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89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0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529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1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05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11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82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32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87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00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3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40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385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68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09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16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97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58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54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86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74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14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9835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6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03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88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49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8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1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4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1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3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412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/>
              <a:t>13-08-2013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0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9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6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2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13041" y="626925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entury Gothic" pitchFamily="34" charset="0"/>
              </a:rPr>
              <a:t>Agosto 2013</a:t>
            </a:r>
            <a:endParaRPr lang="es-CL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928" y="6099973"/>
            <a:ext cx="654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Levenim MT" pitchFamily="2" charset="-79"/>
              </a:rPr>
              <a:t>Fernando Coloma Correa</a:t>
            </a:r>
          </a:p>
          <a:p>
            <a:r>
              <a:rPr lang="es-CL" sz="20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Levenim MT" pitchFamily="2" charset="-79"/>
              </a:rPr>
              <a:t>Superintendente de Valores y Seguros </a:t>
            </a:r>
            <a:endParaRPr lang="es-CL" sz="1600" dirty="0">
              <a:solidFill>
                <a:schemeClr val="bg1"/>
              </a:solidFill>
              <a:latin typeface="Century Gothic" pitchFamily="34" charset="0"/>
              <a:ea typeface="Tahoma" pitchFamily="34" charset="0"/>
              <a:cs typeface="Levenim MT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2754506"/>
            <a:ext cx="6766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dirty="0" smtClean="0">
                <a:latin typeface="Century Gothic" pitchFamily="34" charset="0"/>
              </a:rPr>
              <a:t>PROYECTO DE LEY: </a:t>
            </a:r>
          </a:p>
          <a:p>
            <a:r>
              <a:rPr lang="es-CL" sz="3000" dirty="0" smtClean="0">
                <a:latin typeface="Century Gothic" pitchFamily="34" charset="0"/>
              </a:rPr>
              <a:t>COMISIÓN DE VALORES Y SEGUROS</a:t>
            </a:r>
            <a:endParaRPr lang="es-CL" sz="3000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9900" y="3755935"/>
            <a:ext cx="619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latin typeface="Century Gothic" pitchFamily="34" charset="0"/>
              </a:rPr>
              <a:t>Superintendencia de Valores y Seguros</a:t>
            </a:r>
            <a:endParaRPr lang="es-CL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726067" y="2661305"/>
            <a:ext cx="7920037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s-CL" sz="1800" dirty="0"/>
          </a:p>
        </p:txBody>
      </p:sp>
      <p:sp>
        <p:nvSpPr>
          <p:cNvPr id="2" name="1 Rectángulo"/>
          <p:cNvSpPr/>
          <p:nvPr/>
        </p:nvSpPr>
        <p:spPr>
          <a:xfrm>
            <a:off x="361170" y="692696"/>
            <a:ext cx="8300566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L" sz="2400" b="1" dirty="0">
                <a:solidFill>
                  <a:srgbClr val="1B89B5"/>
                </a:solidFill>
                <a:latin typeface="Century Gothic" pitchFamily="34" charset="0"/>
              </a:rPr>
              <a:t>Sistema integrado de evaluación de impacto regulatorio, que permita mejorar la calidad regulatoria:  </a:t>
            </a:r>
          </a:p>
          <a:p>
            <a:pPr algn="just"/>
            <a:endParaRPr lang="es-CL" sz="2000" b="1" dirty="0"/>
          </a:p>
          <a:p>
            <a:pPr algn="just"/>
            <a:r>
              <a:rPr lang="es-CL" sz="2000" dirty="0"/>
              <a:t>L</a:t>
            </a:r>
            <a:r>
              <a:rPr lang="es-CL" sz="2000" dirty="0" smtClean="0"/>
              <a:t>as </a:t>
            </a:r>
            <a:r>
              <a:rPr lang="es-CL" sz="2000" dirty="0"/>
              <a:t>normas que dicte la CVS tendrán que disponer, a fin de orientar al mercado, de estudios previos que incluyan: </a:t>
            </a:r>
            <a:endParaRPr lang="es-CL" sz="2000" dirty="0" smtClean="0"/>
          </a:p>
          <a:p>
            <a:pPr algn="just"/>
            <a:endParaRPr lang="es-CL" sz="2000" dirty="0"/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s-CL" dirty="0"/>
              <a:t>definición adecuada del problema a abordar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s-CL" dirty="0"/>
              <a:t>justificación de la intervención del órgano regulatorio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s-CL" dirty="0"/>
              <a:t>evaluación del uso de la regulación en comparación con otros instrumentos de política pública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s-CL" dirty="0"/>
              <a:t>determinación de una base jurídica para dictar la </a:t>
            </a:r>
            <a:r>
              <a:rPr lang="es-CL" dirty="0" smtClean="0"/>
              <a:t>regulación</a:t>
            </a:r>
          </a:p>
          <a:p>
            <a:pPr marL="742950" lvl="1" indent="-285750" algn="just">
              <a:buFont typeface="Wingdings" pitchFamily="2" charset="2"/>
              <a:buChar char="v"/>
            </a:pPr>
            <a:endParaRPr lang="es-CL" dirty="0"/>
          </a:p>
          <a:p>
            <a:pPr lvl="1" algn="just"/>
            <a:endParaRPr lang="es-CL" dirty="0"/>
          </a:p>
          <a:p>
            <a:pPr lvl="1" algn="just"/>
            <a:r>
              <a:rPr lang="es-CL" b="1" dirty="0" smtClean="0">
                <a:solidFill>
                  <a:srgbClr val="0099CC"/>
                </a:solidFill>
              </a:rPr>
              <a:t>Por la vía legal se propicia la transparencia y rendición de cuentas</a:t>
            </a:r>
          </a:p>
          <a:p>
            <a:pPr lvl="1" algn="just"/>
            <a:r>
              <a:rPr lang="es-CL" dirty="0" smtClean="0"/>
              <a:t>Se profundizan los estándares de transparencia y rendición de cuentas aplicables, teniendo que explicitarse el deber de publicar las normas a ser emitidas en consulta pública.</a:t>
            </a:r>
          </a:p>
          <a:p>
            <a:pPr lvl="1" algn="just"/>
            <a:endParaRPr lang="es-CL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-9480" y="10193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  <a:cs typeface="Levenim MT" pitchFamily="2" charset="-79"/>
              </a:rPr>
              <a:t>Contenidos proyecto de Ley</a:t>
            </a:r>
            <a:endParaRPr lang="es-CL" b="1" dirty="0">
              <a:latin typeface="Century Gothic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35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8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Contenidos proyecto de Ley</a:t>
            </a:r>
            <a:endParaRPr lang="es-CL" b="1" dirty="0">
              <a:solidFill>
                <a:prstClr val="black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79512" y="958861"/>
            <a:ext cx="8712968" cy="56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L" sz="2800" b="1" dirty="0" smtClean="0">
                <a:solidFill>
                  <a:srgbClr val="1B89B5"/>
                </a:solidFill>
                <a:latin typeface="Century Gothic" pitchFamily="34" charset="0"/>
              </a:rPr>
              <a:t>Mejoramiento </a:t>
            </a:r>
            <a:r>
              <a:rPr lang="es-CL" sz="2800" b="1" dirty="0">
                <a:solidFill>
                  <a:srgbClr val="1B89B5"/>
                </a:solidFill>
                <a:latin typeface="Century Gothic" pitchFamily="34" charset="0"/>
              </a:rPr>
              <a:t>del proceso sancionatorio:  </a:t>
            </a:r>
          </a:p>
          <a:p>
            <a:pPr>
              <a:buFontTx/>
              <a:buNone/>
            </a:pPr>
            <a:endParaRPr lang="es-CL" sz="2000" u="sng" dirty="0" smtClean="0">
              <a:solidFill>
                <a:prstClr val="black"/>
              </a:solidFill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Se centralizan las funciones de investigación administrativa y formulación de cargos en una unidad transversal que abarcará el mercado de valores y seguros, e independiente de quienes deciden la aplicación de sanciones. 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Corresponderá al Consejo colegiado la aplicación de sanciones, sin que éste intervenga de modo alguno en la investigación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Se aísla la función investigativa del rol sancionatorio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Se contempla la creación de una unidad especializada que será la encargada de llevar a cabo los procesos de investigación y levantamiento de cargos, a cargo de un Fiscal. 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Fiscal será nombrado por el Consejo, mediante proceso de selección del sistema de altos directivos públicos. Durará 6 años, pudiendo renovarse por un período consecutivo. </a:t>
            </a:r>
          </a:p>
          <a:p>
            <a:pPr lvl="1" algn="just">
              <a:buFont typeface="Wingdings" pitchFamily="2" charset="2"/>
              <a:buChar char="Ø"/>
            </a:pPr>
            <a:endParaRPr lang="es-CL" sz="1800" dirty="0" smtClean="0">
              <a:solidFill>
                <a:prstClr val="black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endParaRPr lang="es-CL" sz="1800" dirty="0" smtClean="0">
              <a:solidFill>
                <a:prstClr val="black"/>
              </a:solidFill>
            </a:endParaRPr>
          </a:p>
          <a:p>
            <a:pPr>
              <a:buFontTx/>
              <a:buNone/>
            </a:pPr>
            <a:endParaRPr lang="es-CL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881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Contenidos proyecto de Ley</a:t>
            </a:r>
            <a:endParaRPr lang="es-CL" b="1" dirty="0">
              <a:solidFill>
                <a:prstClr val="black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9512" y="460778"/>
            <a:ext cx="864096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s-CL" sz="2400" b="1" dirty="0" smtClean="0">
                <a:solidFill>
                  <a:srgbClr val="1B89B5"/>
                </a:solidFill>
                <a:latin typeface="Century Gothic" pitchFamily="34" charset="0"/>
              </a:rPr>
              <a:t>Más facultades </a:t>
            </a:r>
            <a:r>
              <a:rPr lang="es-CL" sz="2400" b="1" dirty="0">
                <a:solidFill>
                  <a:srgbClr val="1B89B5"/>
                </a:solidFill>
                <a:latin typeface="Century Gothic" pitchFamily="34" charset="0"/>
              </a:rPr>
              <a:t>investigativas y recopilación de </a:t>
            </a:r>
            <a:r>
              <a:rPr lang="es-CL" sz="2400" b="1" dirty="0" smtClean="0">
                <a:solidFill>
                  <a:srgbClr val="1B89B5"/>
                </a:solidFill>
                <a:latin typeface="Century Gothic" pitchFamily="34" charset="0"/>
              </a:rPr>
              <a:t>antecedentes para </a:t>
            </a:r>
            <a:r>
              <a:rPr lang="es-CL" sz="2400" b="1" dirty="0">
                <a:solidFill>
                  <a:srgbClr val="1B89B5"/>
                </a:solidFill>
                <a:latin typeface="Century Gothic" pitchFamily="34" charset="0"/>
              </a:rPr>
              <a:t>facilitar procesos sancionatorios:  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Se confieren facultades explícitas a la Comisión para requerir acceso a información sobre operaciones bancarias de personas en el marco de los procesos de investigación o procedimientos sancionatorios. 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Se faculta a la Comisión a compartir esta información con otras entidades reguladoras extranjeras con las cuales hubiese convenios de intercambio de información.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Nuevas facultades en materia de persecución y sanción de infracciones, en la forma de mecanismos de colaboración eficaz o delación compensada. </a:t>
            </a:r>
          </a:p>
          <a:p>
            <a:pPr>
              <a:buFontTx/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Tx/>
              <a:buNone/>
            </a:pPr>
            <a:r>
              <a:rPr lang="es-CL" sz="2400" b="1" dirty="0" smtClean="0">
                <a:solidFill>
                  <a:srgbClr val="1B89B5"/>
                </a:solidFill>
                <a:latin typeface="Century Gothic" pitchFamily="34" charset="0"/>
              </a:rPr>
              <a:t>Revisión </a:t>
            </a:r>
            <a:r>
              <a:rPr lang="es-CL" sz="2400" b="1" dirty="0">
                <a:solidFill>
                  <a:srgbClr val="1B89B5"/>
                </a:solidFill>
                <a:latin typeface="Century Gothic" pitchFamily="34" charset="0"/>
              </a:rPr>
              <a:t>judicial oportuna de las decisiones de la entidad regulatoria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>
                <a:solidFill>
                  <a:prstClr val="black"/>
                </a:solidFill>
              </a:rPr>
              <a:t>R</a:t>
            </a:r>
            <a:r>
              <a:rPr lang="es-CL" sz="2000" dirty="0" smtClean="0">
                <a:solidFill>
                  <a:prstClr val="black"/>
                </a:solidFill>
              </a:rPr>
              <a:t>eclamaciones serán directamente ante la Corte de Apelaciones y no ante juzgados de letras.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</a:rPr>
              <a:t>Fiscal a cargo de la unidad será el encargado de llevar a cargo la defensa judicial de las sanciones impuestas por la Comisión. </a:t>
            </a:r>
          </a:p>
        </p:txBody>
      </p:sp>
    </p:spTree>
    <p:extLst>
      <p:ext uri="{BB962C8B-B14F-4D97-AF65-F5344CB8AC3E}">
        <p14:creationId xmlns:p14="http://schemas.microsoft.com/office/powerpoint/2010/main" val="11221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8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Funcionamiento del </a:t>
            </a:r>
            <a:r>
              <a:rPr lang="es-CL" sz="3600" b="1" dirty="0" smtClean="0">
                <a:solidFill>
                  <a:srgbClr val="1B89B5"/>
                </a:solidFill>
                <a:latin typeface="Century Gothic" pitchFamily="34" charset="0"/>
                <a:cs typeface="Levenim MT" pitchFamily="2" charset="-79"/>
              </a:rPr>
              <a:t>Consejo</a:t>
            </a:r>
            <a:endParaRPr lang="es-CL" sz="3600" b="1" dirty="0">
              <a:solidFill>
                <a:srgbClr val="1B89B5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07504" y="919173"/>
            <a:ext cx="8496944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El Presidente de la Comisión tendrá la calidad de Jefe de Servicio y ejercerá la representación legal, judicial y extrajudicial de la Comisión, gozando de la autoridad, atribuciones y deberes.</a:t>
            </a: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El Consejo elegirá de entre sus miembros un Vicepresidente, que subrogará al Presidente en caso de ausencia, vacancia o imposibilidad temporal de ejercer funciones en las sesiones del Consejo.</a:t>
            </a: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El cargo de Presidente de la Comisión será de dedicación exclusiva.</a:t>
            </a: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El Consejo deberá dictar un Reglamento Interno de Funcionamiento en el plazo de 60 días desde la fecha de inicio de sus funciones</a:t>
            </a:r>
            <a:r>
              <a:rPr lang="es-ES_tradnl" sz="2000" dirty="0">
                <a:solidFill>
                  <a:prstClr val="black"/>
                </a:solidFill>
              </a:rPr>
              <a:t>. </a:t>
            </a:r>
            <a:r>
              <a:rPr lang="es-ES_tradnl" sz="2000" dirty="0" smtClean="0">
                <a:solidFill>
                  <a:prstClr val="black"/>
                </a:solidFill>
              </a:rPr>
              <a:t> Y en él determinará </a:t>
            </a:r>
            <a:r>
              <a:rPr lang="es-ES_tradnl" sz="2000" dirty="0">
                <a:solidFill>
                  <a:prstClr val="black"/>
                </a:solidFill>
              </a:rPr>
              <a:t>las normas básicas para su funcionamiento y para el cumplimiento de las obligaciones mandatadas por esta </a:t>
            </a:r>
            <a:r>
              <a:rPr lang="es-ES_tradnl" sz="2000" dirty="0" smtClean="0">
                <a:solidFill>
                  <a:prstClr val="black"/>
                </a:solidFill>
              </a:rPr>
              <a:t>ley.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El Consejo sólo podrá sesionar con la asistencia de, a lo menos, tres de sus miembros en ejercicio. Los acuerdos se adoptarán por mayoría absoluta de los Comisionados presentes, salvo que esta ley o el Reglamento Interno de Funcionamiento del Consejo exijan una mayoría superior. El Presidente de la Comisión o quien lo subrogue tendrá voto dirimente en caso de empate.</a:t>
            </a: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El Consejo celebrará sus sesiones ordinarias con la frecuencia que el Reglamento Interno de Funcionamiento del Consejo especifique, y sus sesiones extraordinarias cuando las cite el Presidente de la Comisión, o a requerimiento escrito de dos Comisionados. </a:t>
            </a:r>
            <a:endParaRPr lang="es-CL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464" y="594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Corresponde al </a:t>
            </a:r>
            <a:r>
              <a:rPr lang="es-CL" sz="3600" b="1" dirty="0" smtClean="0">
                <a:solidFill>
                  <a:srgbClr val="1B89B5"/>
                </a:solidFill>
                <a:latin typeface="Century Gothic" pitchFamily="34" charset="0"/>
                <a:cs typeface="Levenim MT" pitchFamily="2" charset="-79"/>
              </a:rPr>
              <a:t>Consejo</a:t>
            </a:r>
            <a:endParaRPr lang="es-CL" sz="3600" b="1" dirty="0">
              <a:solidFill>
                <a:srgbClr val="1B89B5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952" y="1124744"/>
            <a:ext cx="8424936" cy="623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>
                <a:solidFill>
                  <a:prstClr val="black"/>
                </a:solidFill>
              </a:rPr>
              <a:t>Resolver y fallar los procedimientos sancionatorios </a:t>
            </a:r>
            <a:r>
              <a:rPr lang="es-ES_tradnl" sz="2000" dirty="0" smtClean="0">
                <a:solidFill>
                  <a:prstClr val="black"/>
                </a:solidFill>
              </a:rPr>
              <a:t>.</a:t>
            </a:r>
            <a:endParaRPr lang="es-ES_tradn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>
                <a:solidFill>
                  <a:prstClr val="black"/>
                </a:solidFill>
              </a:rPr>
              <a:t>Disponer la práctica de las diligencias o medidas para mejor resolver que estime necesarias para una adecuada resolución de los procedimientos sancionatorios sometidos a su </a:t>
            </a:r>
            <a:r>
              <a:rPr lang="es-ES_tradnl" sz="2000" dirty="0" smtClean="0">
                <a:solidFill>
                  <a:prstClr val="black"/>
                </a:solidFill>
              </a:rPr>
              <a:t>decisión.</a:t>
            </a:r>
            <a:endParaRPr lang="es-ES_tradn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 smtClean="0">
                <a:solidFill>
                  <a:prstClr val="black"/>
                </a:solidFill>
              </a:rPr>
              <a:t>Dictar </a:t>
            </a:r>
            <a:r>
              <a:rPr lang="es-ES_tradnl" sz="2000" dirty="0">
                <a:solidFill>
                  <a:prstClr val="black"/>
                </a:solidFill>
              </a:rPr>
              <a:t>Normas de Carácter General, Circulares, Oficios Circulares y otras resoluciones que requieran acuerdo del Consejo, de conformidad a lo que señale el Reglamento Interno de Funcionamiento del Consejo</a:t>
            </a:r>
            <a:r>
              <a:rPr lang="es-ES_tradnl" sz="20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>
                <a:solidFill>
                  <a:prstClr val="black"/>
                </a:solidFill>
              </a:rPr>
              <a:t>Definir las normas legales y reglamentarias que se propondrán al Presidente de la </a:t>
            </a:r>
            <a:r>
              <a:rPr lang="es-ES_tradnl" sz="2000" dirty="0" smtClean="0">
                <a:solidFill>
                  <a:prstClr val="black"/>
                </a:solidFill>
              </a:rPr>
              <a:t>República.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 smtClean="0">
                <a:solidFill>
                  <a:prstClr val="black"/>
                </a:solidFill>
              </a:rPr>
              <a:t>Velar </a:t>
            </a:r>
            <a:r>
              <a:rPr lang="es-ES_tradnl" sz="2000" dirty="0">
                <a:solidFill>
                  <a:prstClr val="black"/>
                </a:solidFill>
              </a:rPr>
              <a:t>por el cumplimiento de las normas aplicables a la </a:t>
            </a:r>
            <a:r>
              <a:rPr lang="es-ES_tradnl" sz="2000" dirty="0" smtClean="0">
                <a:solidFill>
                  <a:prstClr val="black"/>
                </a:solidFill>
              </a:rPr>
              <a:t>Comisión.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es-CL" sz="1800" dirty="0" smtClean="0">
              <a:solidFill>
                <a:prstClr val="black"/>
              </a:solidFill>
            </a:endParaRPr>
          </a:p>
          <a:p>
            <a:pPr algn="just">
              <a:buFontTx/>
              <a:buNone/>
              <a:defRPr/>
            </a:pPr>
            <a:endParaRPr lang="es-CL" sz="280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endParaRPr lang="es-C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464" y="594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Corresponde al </a:t>
            </a:r>
            <a:r>
              <a:rPr lang="es-CL" sz="3600" b="1" dirty="0" smtClean="0">
                <a:solidFill>
                  <a:srgbClr val="1B89B5"/>
                </a:solidFill>
                <a:latin typeface="Century Gothic" pitchFamily="34" charset="0"/>
                <a:cs typeface="Levenim MT" pitchFamily="2" charset="-79"/>
              </a:rPr>
              <a:t>Consejo</a:t>
            </a:r>
            <a:endParaRPr lang="es-CL" sz="3600" b="1" dirty="0">
              <a:solidFill>
                <a:srgbClr val="1B89B5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1052737"/>
            <a:ext cx="849694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>
                <a:solidFill>
                  <a:prstClr val="black"/>
                </a:solidFill>
              </a:rPr>
              <a:t>Designar a los jefes de las unidades de la Comisión y sus respectivos </a:t>
            </a:r>
            <a:r>
              <a:rPr lang="es-ES_tradnl" sz="2000" dirty="0" smtClean="0">
                <a:solidFill>
                  <a:prstClr val="black"/>
                </a:solidFill>
              </a:rPr>
              <a:t>subrogantes.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>
                <a:solidFill>
                  <a:prstClr val="black"/>
                </a:solidFill>
              </a:rPr>
              <a:t>Establecer políticas de planificación, organización, dirección, coordinación y control del funcionamiento de la </a:t>
            </a:r>
            <a:r>
              <a:rPr lang="es-ES_tradnl" sz="2000" dirty="0" smtClean="0">
                <a:solidFill>
                  <a:prstClr val="black"/>
                </a:solidFill>
              </a:rPr>
              <a:t>Comisión.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 smtClean="0">
                <a:solidFill>
                  <a:prstClr val="black"/>
                </a:solidFill>
              </a:rPr>
              <a:t>Evaluar </a:t>
            </a:r>
            <a:r>
              <a:rPr lang="es-ES_tradnl" sz="2000" dirty="0">
                <a:solidFill>
                  <a:prstClr val="black"/>
                </a:solidFill>
              </a:rPr>
              <a:t>el cumplimiento del desempeño del </a:t>
            </a:r>
            <a:r>
              <a:rPr lang="es-ES_tradnl" sz="2000" dirty="0" smtClean="0">
                <a:solidFill>
                  <a:prstClr val="black"/>
                </a:solidFill>
              </a:rPr>
              <a:t>Fiscal.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>
                <a:solidFill>
                  <a:prstClr val="black"/>
                </a:solidFill>
              </a:rPr>
              <a:t>Acordar la delegación de atribuciones o facultades específicas en funcionarios de la </a:t>
            </a:r>
            <a:r>
              <a:rPr lang="es-ES_tradnl" sz="2000" dirty="0" smtClean="0">
                <a:solidFill>
                  <a:prstClr val="black"/>
                </a:solidFill>
              </a:rPr>
              <a:t>Comisión.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 smtClean="0">
                <a:solidFill>
                  <a:prstClr val="black"/>
                </a:solidFill>
              </a:rPr>
              <a:t>Dentro del primer cuatrimestre de cada año, publicar una cuenta pública anual en que se detalle el trabajo efectuado por la Comisión.</a:t>
            </a: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 smtClean="0">
                <a:solidFill>
                  <a:prstClr val="black"/>
                </a:solidFill>
              </a:rPr>
              <a:t>Resolver acerca de la suscripción o celebración de convenios o memorándum de entendimiento con organismos o entidades internacionales.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s-ES_tradnl" sz="2000" dirty="0">
                <a:solidFill>
                  <a:prstClr val="black"/>
                </a:solidFill>
              </a:rPr>
              <a:t>Establecer oficinas regionales cuando el buen funcionamiento del Servicio así lo </a:t>
            </a:r>
            <a:r>
              <a:rPr lang="es-ES_tradnl" sz="2000" dirty="0" smtClean="0">
                <a:solidFill>
                  <a:prstClr val="black"/>
                </a:solidFill>
              </a:rPr>
              <a:t>exija.</a:t>
            </a:r>
            <a:endParaRPr lang="es-CL" sz="20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es-C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464" y="594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Corresponde al </a:t>
            </a:r>
            <a:r>
              <a:rPr lang="es-CL" sz="3600" b="1" dirty="0">
                <a:solidFill>
                  <a:srgbClr val="1B89B5"/>
                </a:solidFill>
                <a:latin typeface="Century Gothic" pitchFamily="34" charset="0"/>
                <a:cs typeface="Levenim MT" pitchFamily="2" charset="-79"/>
              </a:rPr>
              <a:t>p</a:t>
            </a:r>
            <a:r>
              <a:rPr lang="es-CL" sz="3600" b="1" dirty="0" smtClean="0">
                <a:solidFill>
                  <a:srgbClr val="1B89B5"/>
                </a:solidFill>
                <a:latin typeface="Century Gothic" pitchFamily="34" charset="0"/>
                <a:cs typeface="Levenim MT" pitchFamily="2" charset="-79"/>
              </a:rPr>
              <a:t>residente del Consejo</a:t>
            </a:r>
            <a:endParaRPr lang="es-CL" sz="3600" b="1" dirty="0">
              <a:solidFill>
                <a:srgbClr val="1B89B5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9512" y="887800"/>
            <a:ext cx="8496944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Conducción de las relaciones de la Comisión con los organismos públicos y demás órganos del Estado y con las entidades sujetas a la fiscalización de ésta, como también con las entidades supervisoras, reguladoras, </a:t>
            </a:r>
            <a:r>
              <a:rPr lang="es-ES_tradnl" sz="2000" dirty="0" err="1" smtClean="0">
                <a:solidFill>
                  <a:prstClr val="black"/>
                </a:solidFill>
              </a:rPr>
              <a:t>autorreguladoras</a:t>
            </a:r>
            <a:r>
              <a:rPr lang="es-ES_tradnl" sz="2000" dirty="0" smtClean="0">
                <a:solidFill>
                  <a:prstClr val="black"/>
                </a:solidFill>
              </a:rPr>
              <a:t> o participantes del mercado de valores y seguros nacionales, extranjeras o internacionales.</a:t>
            </a: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Ejecutar y dar cumplimiento a las normas y acuerdos dictados por el Consejo.</a:t>
            </a: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Citar y presidir las sesiones del Consejo, así como establecer la tabla de materias a ser tratadas en cada sesión.</a:t>
            </a: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Informar al Consejo, cuando alguno de sus miembros lo requiera, y a lo menos mensualmente, sobre la ejecución de las políticas y normas generales dictadas por dicho órgano y darle cuenta sobre el funcionamiento y desarrollo de la institución. Además, una vez al mes, enviará a los miembros del Consejo una relación de los acuerdos cumplidos o por cumplir.</a:t>
            </a: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Representar judicial y extrajudicialmente a la Comisión.</a:t>
            </a: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ES_tradnl" sz="2000" dirty="0" smtClean="0">
                <a:solidFill>
                  <a:prstClr val="black"/>
                </a:solidFill>
              </a:rPr>
              <a:t>En casos graves y urgentes, debidamente calificados, suspender, total o parcialmente las actividades de una entidad fiscalizada o la cotización o la transacción de uno o más valores.</a:t>
            </a:r>
            <a:endParaRPr lang="es-CL" sz="20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s-CL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latin typeface="Century Gothic" pitchFamily="34" charset="0"/>
                <a:cs typeface="Levenim MT" pitchFamily="2" charset="-79"/>
              </a:rPr>
              <a:t>Efectos del proyecto en </a:t>
            </a:r>
            <a:r>
              <a:rPr lang="es-CL" sz="3200" b="1" dirty="0" smtClean="0">
                <a:solidFill>
                  <a:srgbClr val="1B89B5"/>
                </a:solidFill>
                <a:latin typeface="Century Gothic" pitchFamily="34" charset="0"/>
                <a:cs typeface="Levenim MT" pitchFamily="2" charset="-79"/>
              </a:rPr>
              <a:t>dotación funcionaria </a:t>
            </a:r>
            <a:endParaRPr lang="es-CL" sz="3200" b="1" dirty="0">
              <a:solidFill>
                <a:srgbClr val="1B89B5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908721"/>
            <a:ext cx="7993063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endParaRPr lang="es-CL" sz="1800" dirty="0">
              <a:solidFill>
                <a:schemeClr val="tx1"/>
              </a:solidFill>
            </a:endParaRPr>
          </a:p>
          <a:p>
            <a:pPr algn="just">
              <a:buFontTx/>
              <a:buNone/>
              <a:defRPr/>
            </a:pPr>
            <a:r>
              <a:rPr lang="es-CL" sz="2000" dirty="0" smtClean="0">
                <a:solidFill>
                  <a:schemeClr val="tx1"/>
                </a:solidFill>
              </a:rPr>
              <a:t>Para cumplir con el mandato que importa el Proyecto de Ley, se ha estimado un aumento total de 16 cargos que contempla:</a:t>
            </a:r>
          </a:p>
          <a:p>
            <a:pPr algn="just">
              <a:buFontTx/>
              <a:buNone/>
              <a:defRPr/>
            </a:pPr>
            <a:endParaRPr lang="es-CL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CL" sz="2000" b="1" dirty="0" smtClean="0">
                <a:solidFill>
                  <a:schemeClr val="tx1"/>
                </a:solidFill>
              </a:rPr>
              <a:t>Creación del Consejo</a:t>
            </a:r>
            <a:r>
              <a:rPr lang="es-CL" sz="2000" dirty="0" smtClean="0">
                <a:solidFill>
                  <a:schemeClr val="tx1"/>
                </a:solidFill>
              </a:rPr>
              <a:t>: 4 comisionados. El cargo de presidente de la Comisión será asumido por el Superintendente. </a:t>
            </a:r>
          </a:p>
          <a:p>
            <a:pPr algn="just">
              <a:buFontTx/>
              <a:buNone/>
              <a:defRPr/>
            </a:pPr>
            <a:endParaRPr lang="es-CL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CL" sz="2000" b="1" dirty="0" smtClean="0">
                <a:solidFill>
                  <a:schemeClr val="tx1"/>
                </a:solidFill>
              </a:rPr>
              <a:t>Unidad especializada de investigación</a:t>
            </a:r>
            <a:r>
              <a:rPr lang="es-CL" sz="2000" dirty="0" smtClean="0">
                <a:solidFill>
                  <a:schemeClr val="tx1"/>
                </a:solidFill>
              </a:rPr>
              <a:t>: 1 abogado </a:t>
            </a:r>
            <a:r>
              <a:rPr lang="es-CL" sz="2000" dirty="0" err="1" smtClean="0">
                <a:solidFill>
                  <a:schemeClr val="tx1"/>
                </a:solidFill>
              </a:rPr>
              <a:t>senior</a:t>
            </a:r>
            <a:r>
              <a:rPr lang="es-CL" sz="2000" dirty="0" smtClean="0">
                <a:solidFill>
                  <a:schemeClr val="tx1"/>
                </a:solidFill>
              </a:rPr>
              <a:t> encargado de la defensa judicial, 3 abogados y 2 analistas financieros. </a:t>
            </a:r>
          </a:p>
          <a:p>
            <a:pPr algn="just">
              <a:buFontTx/>
              <a:buNone/>
              <a:defRPr/>
            </a:pPr>
            <a:endParaRPr lang="es-CL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CL" sz="2000" b="1" dirty="0" smtClean="0">
                <a:solidFill>
                  <a:schemeClr val="tx1"/>
                </a:solidFill>
              </a:rPr>
              <a:t>Reforzamiento de las divisiones de regulación de seguros y valores</a:t>
            </a:r>
            <a:r>
              <a:rPr lang="es-CL" sz="2000" dirty="0" smtClean="0">
                <a:solidFill>
                  <a:schemeClr val="tx1"/>
                </a:solidFill>
              </a:rPr>
              <a:t>: se reforzarán respectivamente, con 1 jefe de análisis de impacto regulatorio y 2 analistas financieros, para la evaluación del impacto regulatorio de la </a:t>
            </a:r>
            <a:r>
              <a:rPr lang="es-CL" sz="2000" smtClean="0">
                <a:solidFill>
                  <a:schemeClr val="tx1"/>
                </a:solidFill>
              </a:rPr>
              <a:t>nueva normativa. </a:t>
            </a:r>
            <a:endParaRPr lang="es-CL" sz="2000" dirty="0" smtClean="0">
              <a:solidFill>
                <a:schemeClr val="tx1"/>
              </a:solidFill>
            </a:endParaRPr>
          </a:p>
          <a:p>
            <a:pPr algn="just">
              <a:buFontTx/>
              <a:buNone/>
              <a:defRPr/>
            </a:pPr>
            <a:endParaRPr lang="es-CL" sz="1800" dirty="0" smtClean="0">
              <a:solidFill>
                <a:schemeClr val="tx1"/>
              </a:solidFill>
            </a:endParaRPr>
          </a:p>
          <a:p>
            <a:pPr algn="just">
              <a:buFontTx/>
              <a:buNone/>
              <a:defRPr/>
            </a:pPr>
            <a:endParaRPr lang="es-C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13041" y="626925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prstClr val="white"/>
                </a:solidFill>
                <a:latin typeface="Century Gothic" pitchFamily="34" charset="0"/>
              </a:rPr>
              <a:t>Agosto 2013</a:t>
            </a:r>
            <a:endParaRPr lang="es-CL" sz="16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2754506"/>
            <a:ext cx="6766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dirty="0" smtClean="0">
                <a:solidFill>
                  <a:prstClr val="black"/>
                </a:solidFill>
                <a:latin typeface="Century Gothic" pitchFamily="34" charset="0"/>
              </a:rPr>
              <a:t>PROYECTO DE LEY: </a:t>
            </a:r>
          </a:p>
          <a:p>
            <a:r>
              <a:rPr lang="es-CL" sz="3000" dirty="0" smtClean="0">
                <a:solidFill>
                  <a:prstClr val="black"/>
                </a:solidFill>
                <a:latin typeface="Century Gothic" pitchFamily="34" charset="0"/>
              </a:rPr>
              <a:t>COMISIÓN DE VALORES Y SEGUROS</a:t>
            </a:r>
            <a:endParaRPr lang="es-CL" sz="3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9900" y="3755935"/>
            <a:ext cx="619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prstClr val="black"/>
                </a:solidFill>
                <a:latin typeface="Century Gothic" pitchFamily="34" charset="0"/>
              </a:rPr>
              <a:t>Superintendencia de Valores y Seguros</a:t>
            </a:r>
            <a:endParaRPr lang="es-CL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3928" y="6099973"/>
            <a:ext cx="654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Levenim MT" pitchFamily="2" charset="-79"/>
              </a:rPr>
              <a:t>Fernando Coloma Correa</a:t>
            </a:r>
          </a:p>
          <a:p>
            <a:r>
              <a:rPr lang="es-CL" sz="20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Levenim MT" pitchFamily="2" charset="-79"/>
              </a:rPr>
              <a:t>Superintendente de Valores y Seguros </a:t>
            </a:r>
            <a:endParaRPr lang="es-CL" sz="1600" dirty="0">
              <a:solidFill>
                <a:schemeClr val="bg1"/>
              </a:solidFill>
              <a:latin typeface="Century Gothic" pitchFamily="34" charset="0"/>
              <a:ea typeface="Tahoma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02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7" y="260648"/>
            <a:ext cx="177512" cy="1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39552" y="1361653"/>
            <a:ext cx="7793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000" dirty="0" smtClean="0"/>
          </a:p>
          <a:p>
            <a:pPr algn="just"/>
            <a:endParaRPr lang="es-CL" sz="2000" dirty="0"/>
          </a:p>
          <a:p>
            <a:pPr algn="just"/>
            <a:endParaRPr lang="es-CL" sz="2000" dirty="0" smtClean="0"/>
          </a:p>
          <a:p>
            <a:pPr algn="just"/>
            <a:endParaRPr lang="es-CL" sz="2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0" y="202337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12520" y="1631332"/>
            <a:ext cx="8352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1B89B5"/>
                </a:solidFill>
              </a:rPr>
              <a:t>Objetivos </a:t>
            </a:r>
            <a:r>
              <a:rPr lang="es-CL" sz="2000" b="1" dirty="0">
                <a:solidFill>
                  <a:srgbClr val="1B89B5"/>
                </a:solidFill>
              </a:rPr>
              <a:t>Estratégicos </a:t>
            </a:r>
            <a:endParaRPr lang="es-CL" sz="2000" b="1" dirty="0" smtClean="0">
              <a:solidFill>
                <a:srgbClr val="1B89B5"/>
              </a:solidFill>
            </a:endParaRPr>
          </a:p>
          <a:p>
            <a:r>
              <a:rPr lang="es-CL" b="1" dirty="0" smtClean="0"/>
              <a:t>Reducir </a:t>
            </a:r>
            <a:r>
              <a:rPr lang="es-CL" b="1" dirty="0"/>
              <a:t>la brecha entre los estándares de regulación y de supervisión locales y los estándares internacionales aceptados</a:t>
            </a:r>
            <a:r>
              <a:rPr lang="es-CL" dirty="0"/>
              <a:t>, </a:t>
            </a:r>
            <a:r>
              <a:rPr lang="es-CL" sz="1600" dirty="0"/>
              <a:t>mediante la promulgación de normas, la participación activa en propuestas de cambios legales y la adopción de modelos de supervisión adecuados. </a:t>
            </a:r>
          </a:p>
          <a:p>
            <a:r>
              <a:rPr lang="es-CL" b="1" dirty="0"/>
              <a:t>Promover que los supervisados implementen mecanismos eficientes de gestión de riesgos que les permitan cumplir exigencias normativas</a:t>
            </a:r>
            <a:r>
              <a:rPr lang="es-CL" dirty="0"/>
              <a:t>, </a:t>
            </a:r>
            <a:r>
              <a:rPr lang="es-CL" sz="1600" dirty="0"/>
              <a:t>en materia de solvencia y/o conducta de mercado. Ello se propiciará mediante </a:t>
            </a:r>
            <a:r>
              <a:rPr lang="es-CL" sz="1600" dirty="0" smtClean="0"/>
              <a:t>la aplicación </a:t>
            </a:r>
            <a:r>
              <a:rPr lang="es-CL" sz="1600" dirty="0"/>
              <a:t>de una regulación y una supervisión efectivas. </a:t>
            </a:r>
            <a:endParaRPr lang="es-CL" sz="1600" dirty="0" smtClean="0"/>
          </a:p>
          <a:p>
            <a:r>
              <a:rPr lang="es-CL" b="1" dirty="0" smtClean="0"/>
              <a:t>Reducir </a:t>
            </a:r>
            <a:r>
              <a:rPr lang="es-CL" b="1" dirty="0"/>
              <a:t>la asimetría de información para que los inversionistas, asegurados y público en general puedan tomar decisiones informadas. </a:t>
            </a:r>
            <a:r>
              <a:rPr lang="es-CL" sz="1600" dirty="0"/>
              <a:t>Para ello se requerirá al supervisado el mejoramiento continuo de sus sistemas de gestión y la difusión de la información relevante. </a:t>
            </a:r>
          </a:p>
          <a:p>
            <a:r>
              <a:rPr lang="es-CL" b="1" dirty="0" smtClean="0"/>
              <a:t>Contribuir al fortalecimiento de la fe pública en los mercados de valores y seguros, mediante un mejoramiento continuo de los procesos de </a:t>
            </a:r>
            <a:r>
              <a:rPr lang="es-CL" b="1" dirty="0"/>
              <a:t>detección de infracciones</a:t>
            </a:r>
            <a:r>
              <a:rPr lang="es-CL" dirty="0"/>
              <a:t>, </a:t>
            </a:r>
            <a:r>
              <a:rPr lang="es-CL" sz="1600" dirty="0"/>
              <a:t>así como de los procedimientos investigativos y sancionatorios, en términos de su agilidad y oportunidad, sin menoscabo del debido proceso. </a:t>
            </a:r>
          </a:p>
          <a:p>
            <a:r>
              <a:rPr lang="es-CL" b="1" dirty="0"/>
              <a:t>Mejorar el conocimiento que inversionistas y asegurados tienen de sus derechos</a:t>
            </a:r>
            <a:r>
              <a:rPr lang="es-CL" dirty="0"/>
              <a:t>, </a:t>
            </a:r>
            <a:r>
              <a:rPr lang="es-CL" sz="1600" dirty="0"/>
              <a:t>mediante un perfeccionamiento de los contenidos y medios de difusión, así como de fortalecimiento en la atención de consultas y reclamos. </a:t>
            </a:r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6" y="2848937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68991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rgbClr val="1B89B5"/>
                </a:solidFill>
              </a:rPr>
              <a:t>Misión</a:t>
            </a:r>
            <a:r>
              <a:rPr lang="es-CL" sz="2400" b="1" dirty="0" smtClean="0"/>
              <a:t> </a:t>
            </a:r>
            <a:r>
              <a:rPr lang="es-CL" b="1" dirty="0"/>
              <a:t>Contribuir al desarrollo de los mercados de valores y seguros mediante una regulación y una fiscalización eficientes, que faciliten la participación de los agentes de mercado y que promuevan el cuidado de la fe pública y el resguardo de los derechos de inversionistas y asegurados. </a:t>
            </a:r>
            <a:endParaRPr lang="es-CL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6" y="388262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5" y="4618489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7" y="566124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latin typeface="Century Gothic" pitchFamily="34" charset="0"/>
                <a:cs typeface="Levenim MT" pitchFamily="2" charset="-79"/>
              </a:rPr>
              <a:t>Entidades fiscalizadas</a:t>
            </a:r>
            <a:endParaRPr lang="es-CL" sz="4000" b="1" dirty="0">
              <a:latin typeface="Century Gothic" pitchFamily="34" charset="0"/>
              <a:cs typeface="Levenim MT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3817" r="63810" b="26228"/>
          <a:stretch/>
        </p:blipFill>
        <p:spPr bwMode="auto">
          <a:xfrm>
            <a:off x="179512" y="1124744"/>
            <a:ext cx="85733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latin typeface="Century Gothic" pitchFamily="34" charset="0"/>
                <a:cs typeface="Levenim MT" pitchFamily="2" charset="-79"/>
              </a:rPr>
              <a:t>Equipo humano </a:t>
            </a:r>
            <a:endParaRPr lang="es-CL" sz="4000" b="1" dirty="0">
              <a:latin typeface="Century Gothic" pitchFamily="34" charset="0"/>
              <a:cs typeface="Levenim MT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37199" r="68925" b="36312"/>
          <a:stretch/>
        </p:blipFill>
        <p:spPr bwMode="auto">
          <a:xfrm>
            <a:off x="395536" y="1340768"/>
            <a:ext cx="771265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6200000">
            <a:off x="-2240849" y="2974717"/>
            <a:ext cx="532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 smtClean="0">
                <a:latin typeface="Century Gothic" pitchFamily="34" charset="0"/>
                <a:cs typeface="Levenim MT" pitchFamily="2" charset="-79"/>
              </a:rPr>
              <a:t>Organización</a:t>
            </a:r>
            <a:endParaRPr lang="es-CL" sz="4800" b="1" dirty="0">
              <a:latin typeface="Century Gothic" pitchFamily="34" charset="0"/>
              <a:cs typeface="Levenim MT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11286" r="68121" b="20270"/>
          <a:stretch/>
        </p:blipFill>
        <p:spPr bwMode="auto">
          <a:xfrm>
            <a:off x="1691680" y="116633"/>
            <a:ext cx="5735310" cy="65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4" y="1469925"/>
            <a:ext cx="177512" cy="1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6" y="302763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101948" y="1361653"/>
            <a:ext cx="7231236" cy="1203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/>
              <a:t>Sector financiero ha experimentado un explosivo desarrollo: volumen de créditos otorgados, capitalización de las S.A. en Bolsa, ahorros acumulados en fondos de pensiones, nivel de primas en industria aseguradora y masificación de industria de fondos mutuos. 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457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latin typeface="Century Gothic" pitchFamily="34" charset="0"/>
                <a:cs typeface="Levenim MT" pitchFamily="2" charset="-79"/>
              </a:rPr>
              <a:t>Por qué una nueva institucionalidad</a:t>
            </a:r>
            <a:endParaRPr lang="es-CL" sz="4000" b="1" dirty="0"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01948" y="3854514"/>
            <a:ext cx="7070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Lo anterior, plantea desafíos relevantes en relación a la estructura de regulación y supervisión financiera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25220" y="2899733"/>
            <a:ext cx="7335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Internacionalización de mercado de capitales: alta presencia de compañías en el extranjero y de conglomerados financieros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" y="5061232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158523" y="4941168"/>
            <a:ext cx="7070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Necesidad de modernizar proceso de regulación y </a:t>
            </a:r>
            <a:r>
              <a:rPr lang="es-CL" sz="2000" dirty="0" smtClean="0"/>
              <a:t>supervisión</a:t>
            </a:r>
          </a:p>
          <a:p>
            <a:pPr algn="just"/>
            <a:endParaRPr lang="es-CL" sz="2000" dirty="0"/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Recomendaciones internacionales (Banco Mundial, FMI, OECD) </a:t>
            </a:r>
            <a:endParaRPr lang="es-CL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9" y="5996967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2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888" y="1440477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2728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Objetivos Proyecto de Ley</a:t>
            </a:r>
            <a:endParaRPr lang="es-CL" sz="3600" b="1" dirty="0">
              <a:solidFill>
                <a:prstClr val="black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41847" y="278875"/>
            <a:ext cx="7993062" cy="70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Courier New" pitchFamily="49" charset="0"/>
              <a:buChar char="o"/>
              <a:defRPr/>
            </a:pPr>
            <a:endParaRPr lang="es-CL" sz="2000" b="1" kern="0" dirty="0" smtClean="0">
              <a:solidFill>
                <a:srgbClr val="002060"/>
              </a:solidFill>
              <a:latin typeface="Arial"/>
            </a:endParaRPr>
          </a:p>
          <a:p>
            <a:pPr marL="0" indent="0" algn="just">
              <a:buFont typeface="Courier New" pitchFamily="49" charset="0"/>
              <a:buChar char="o"/>
              <a:defRPr/>
            </a:pPr>
            <a:endParaRPr lang="es-CL" sz="2000" b="1" kern="0" dirty="0">
              <a:solidFill>
                <a:srgbClr val="002060"/>
              </a:solidFill>
              <a:latin typeface="Arial"/>
            </a:endParaRPr>
          </a:p>
          <a:p>
            <a:pPr marL="0" indent="0" algn="just">
              <a:buFont typeface="Courier New" pitchFamily="49" charset="0"/>
              <a:buChar char="o"/>
              <a:defRPr/>
            </a:pPr>
            <a:endParaRPr lang="es-CL" sz="2000" b="1" kern="0" dirty="0" smtClean="0">
              <a:solidFill>
                <a:srgbClr val="002060"/>
              </a:solidFill>
              <a:latin typeface="Arial"/>
            </a:endParaRPr>
          </a:p>
          <a:p>
            <a:pPr marL="0" indent="0" algn="just">
              <a:buNone/>
              <a:defRPr/>
            </a:pPr>
            <a:r>
              <a:rPr lang="es-CL" sz="2000" b="1" kern="0" dirty="0" smtClean="0">
                <a:solidFill>
                  <a:prstClr val="black"/>
                </a:solidFill>
              </a:rPr>
              <a:t>Transformación de la SVS en Comisión</a:t>
            </a:r>
            <a:r>
              <a:rPr lang="es-CL" sz="2000" kern="0" dirty="0" smtClean="0">
                <a:solidFill>
                  <a:prstClr val="black"/>
                </a:solidFill>
              </a:rPr>
              <a:t>: Cambiar la estructura de gobierno unipersonal y adquirir la forma de una Comisión, manteniendo condición de servicio público descentralizado y especializado.</a:t>
            </a:r>
          </a:p>
          <a:p>
            <a:pPr marL="800100" lvl="2" indent="0" algn="just">
              <a:buFontTx/>
              <a:buNone/>
              <a:defRPr/>
            </a:pPr>
            <a:endParaRPr lang="es-CL" sz="1600" b="1" kern="0" dirty="0" smtClean="0">
              <a:solidFill>
                <a:prstClr val="black"/>
              </a:solidFill>
              <a:latin typeface="Arial"/>
            </a:endParaRPr>
          </a:p>
          <a:p>
            <a:pPr marL="0" indent="0" algn="just">
              <a:buFontTx/>
              <a:buNone/>
              <a:defRPr/>
            </a:pPr>
            <a:r>
              <a:rPr lang="es-CL" sz="2400" kern="0" dirty="0" smtClean="0">
                <a:solidFill>
                  <a:prstClr val="black"/>
                </a:solidFill>
                <a:latin typeface="Arial"/>
              </a:rPr>
              <a:t>Un ente colegiado se considera necesario para: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es-CL" sz="2000" kern="0" dirty="0" smtClean="0">
                <a:solidFill>
                  <a:prstClr val="black"/>
                </a:solidFill>
              </a:rPr>
              <a:t>Crear las bases para que el legislador conceda al regulador atribuciones más amplias para actuar con mayor eficacia, descansando en la imparcialidad y especialización del organismo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es-CL" sz="2000" kern="0" dirty="0" smtClean="0">
                <a:solidFill>
                  <a:prstClr val="black"/>
                </a:solidFill>
              </a:rPr>
              <a:t>Fortalecer la imparcialidad y el debido proceso en la resolución de los procesos sancionatorios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es-CL" sz="2000" kern="0" dirty="0" smtClean="0">
                <a:solidFill>
                  <a:prstClr val="black"/>
                </a:solidFill>
              </a:rPr>
              <a:t>Permitir la integración, en la cabeza de la entidad regulatoria, de personas con experiencias, especialidades y formaciones profesionales complementarias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es-CL" sz="2000" kern="0" dirty="0" smtClean="0">
                <a:solidFill>
                  <a:prstClr val="black"/>
                </a:solidFill>
              </a:rPr>
              <a:t>Permitir la renovación por parcialidades, de modo de equilibrar la continuidad, independencia y renovación en la dirección institucional. </a:t>
            </a:r>
          </a:p>
          <a:p>
            <a:pPr marL="0" indent="0" algn="just">
              <a:buFont typeface="Wingdings" pitchFamily="2" charset="2"/>
              <a:buChar char="§"/>
              <a:defRPr/>
            </a:pPr>
            <a:endParaRPr lang="es-CL" sz="1700" b="1" kern="0" dirty="0" smtClean="0">
              <a:solidFill>
                <a:srgbClr val="002060"/>
              </a:solidFill>
              <a:latin typeface="Arial"/>
            </a:endParaRPr>
          </a:p>
          <a:p>
            <a:pPr marL="0" indent="0" algn="just">
              <a:defRPr/>
            </a:pPr>
            <a:endParaRPr lang="es-CL" sz="1700" kern="0" dirty="0" smtClean="0">
              <a:solidFill>
                <a:srgbClr val="333399"/>
              </a:solidFill>
              <a:latin typeface="Arial"/>
            </a:endParaRPr>
          </a:p>
          <a:p>
            <a:pPr marL="0" indent="0">
              <a:defRPr/>
            </a:pPr>
            <a:endParaRPr lang="es-CL" sz="2800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8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8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  <a:latin typeface="Century Gothic" pitchFamily="34" charset="0"/>
                <a:cs typeface="Levenim MT" pitchFamily="2" charset="-79"/>
              </a:rPr>
              <a:t>Contenidos proyecto de Ley</a:t>
            </a:r>
            <a:endParaRPr lang="es-CL" sz="3600" b="1" dirty="0">
              <a:solidFill>
                <a:prstClr val="black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7524" y="1165861"/>
            <a:ext cx="8568952" cy="5688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L" sz="2800" b="1" dirty="0" smtClean="0">
                <a:solidFill>
                  <a:srgbClr val="1B89B5"/>
                </a:solidFill>
                <a:latin typeface="Century Gothic" pitchFamily="34" charset="0"/>
              </a:rPr>
              <a:t>Perfeccionamiento institucional de la SVS</a:t>
            </a:r>
          </a:p>
          <a:p>
            <a:pPr>
              <a:buFontTx/>
              <a:buNone/>
              <a:defRPr/>
            </a:pPr>
            <a:endParaRPr lang="es-CL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CL" sz="2200" dirty="0" smtClean="0">
                <a:solidFill>
                  <a:prstClr val="black"/>
                </a:solidFill>
              </a:rPr>
              <a:t>Comisión compuesta por 5 integrantes que constituirán el Consejo. A este Consejo le corresponderá la dirección y administración superior.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CL" sz="22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CL" sz="2200" dirty="0" smtClean="0">
                <a:solidFill>
                  <a:prstClr val="black"/>
                </a:solidFill>
              </a:rPr>
              <a:t>En la designación de los miembros del Consejo interviene el Presidente de la República, con la aprobación de cuatro </a:t>
            </a:r>
            <a:r>
              <a:rPr lang="es-CL" sz="2200" dirty="0">
                <a:solidFill>
                  <a:prstClr val="black"/>
                </a:solidFill>
              </a:rPr>
              <a:t>séptimos de los senadores en ejercicio, por un período de 6 años, mediante una designación escalonada cada 3 años</a:t>
            </a:r>
            <a:r>
              <a:rPr lang="es-CL" sz="22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CL" sz="2200" b="1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CL" sz="2200" dirty="0" smtClean="0">
                <a:solidFill>
                  <a:prstClr val="black"/>
                </a:solidFill>
              </a:rPr>
              <a:t>El presidente del Consejo será nombrado por el Presidente de la República de entre personas de reconocida competencia en materias relacionadas al mercado de valores o seguros, antecedentes o actividades profesionales. Éste permanecerá en el cargo por el período por el que se extienda el mandato presidencial. </a:t>
            </a:r>
          </a:p>
          <a:p>
            <a:pPr>
              <a:defRPr/>
            </a:pPr>
            <a:endParaRPr lang="es-CL" sz="22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CL" sz="2200" dirty="0">
                <a:solidFill>
                  <a:prstClr val="black"/>
                </a:solidFill>
              </a:rPr>
              <a:t>Tanto presidente como los consejeros podrán ser reelegidos por un nuevo período</a:t>
            </a:r>
          </a:p>
          <a:p>
            <a:pPr>
              <a:defRPr/>
            </a:pPr>
            <a:endParaRPr lang="es-CL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8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entury Gothic" pitchFamily="34" charset="0"/>
                <a:cs typeface="Levenim MT" pitchFamily="2" charset="-79"/>
              </a:rPr>
              <a:t>Contenidos Proyecto de Ley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42710" y="1268761"/>
            <a:ext cx="83777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s-CL" sz="2600" b="1" dirty="0">
                <a:solidFill>
                  <a:srgbClr val="1B89B5"/>
                </a:solidFill>
                <a:latin typeface="Century Gothic" pitchFamily="34" charset="0"/>
              </a:rPr>
              <a:t>Mayores facultades </a:t>
            </a:r>
            <a:r>
              <a:rPr lang="es-CL" sz="2600" b="1" dirty="0" smtClean="0">
                <a:solidFill>
                  <a:srgbClr val="1B89B5"/>
                </a:solidFill>
                <a:latin typeface="Century Gothic" pitchFamily="34" charset="0"/>
              </a:rPr>
              <a:t>normativas </a:t>
            </a:r>
          </a:p>
          <a:p>
            <a:pPr marL="0" indent="0" algn="ctr">
              <a:buNone/>
              <a:defRPr/>
            </a:pPr>
            <a:endParaRPr lang="es-CL" sz="2600" b="1" dirty="0">
              <a:solidFill>
                <a:srgbClr val="1B89B5"/>
              </a:solidFill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r>
              <a:rPr lang="es-CL" sz="2000" dirty="0" smtClean="0"/>
              <a:t>La incorporación de un gobierno corporativo colegiado permitiría que progresivamente se otorgue a la CVS una mayor capacidad regulatoria respecto de los mercados y entidades sujetos a su fiscalización, sobre materias que actualmente son abordadas a nivel legislativo o reglamentario.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s-CL" sz="2000" dirty="0" smtClean="0"/>
              <a:t>Esto facilitará una adecuación más expedita a la normativa financiera.</a:t>
            </a:r>
          </a:p>
          <a:p>
            <a:pPr marL="0" indent="0" algn="just">
              <a:buNone/>
              <a:defRPr/>
            </a:pPr>
            <a:endParaRPr lang="es-CL" sz="2000" dirty="0" smtClean="0"/>
          </a:p>
          <a:p>
            <a:pPr marL="0" indent="0" algn="just">
              <a:buNone/>
              <a:defRPr/>
            </a:pPr>
            <a:r>
              <a:rPr lang="es-CL" sz="2000" dirty="0" smtClean="0"/>
              <a:t>El proyecto también contempla como función de la Comisión la atribución de proponer al Presidente de la República, a través del Ministerio de Hacienda, las normas legales y reglamentarias necesarias para asegurar el adecuado funcionamiento de los mercados y el cumplimiento de la normativa vigente. </a:t>
            </a:r>
            <a:endParaRPr lang="es-CL" sz="2400" dirty="0" smtClean="0"/>
          </a:p>
          <a:p>
            <a:pPr marL="0" indent="0" algn="just">
              <a:buNone/>
              <a:defRPr/>
            </a:pPr>
            <a:endParaRPr lang="es-CL" sz="2000" dirty="0" smtClean="0"/>
          </a:p>
          <a:p>
            <a:pPr marL="0" indent="0" algn="just">
              <a:buNone/>
              <a:defRPr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833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1920</Words>
  <Application>Microsoft Office PowerPoint</Application>
  <PresentationFormat>Presentación en pantalla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Rodríguez Rodríguez Roxana Graciela</dc:creator>
  <cp:lastModifiedBy>Iriarte Alonso María Luisa</cp:lastModifiedBy>
  <cp:revision>146</cp:revision>
  <cp:lastPrinted>2013-08-13T14:26:17Z</cp:lastPrinted>
  <dcterms:created xsi:type="dcterms:W3CDTF">2013-03-27T12:46:05Z</dcterms:created>
  <dcterms:modified xsi:type="dcterms:W3CDTF">2013-08-13T18:45:28Z</dcterms:modified>
</cp:coreProperties>
</file>